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9" r:id="rId2"/>
  </p:sldIdLst>
  <p:sldSz cx="7559675" cy="1069181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50" userDrawn="1">
          <p15:clr>
            <a:srgbClr val="A4A3A4"/>
          </p15:clr>
        </p15:guide>
        <p15:guide id="2" pos="1081" userDrawn="1">
          <p15:clr>
            <a:srgbClr val="A4A3A4"/>
          </p15:clr>
        </p15:guide>
        <p15:guide id="3" pos="1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46B"/>
    <a:srgbClr val="AFA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7015" autoAdjust="0"/>
    <p:restoredTop sz="94660"/>
  </p:normalViewPr>
  <p:slideViewPr>
    <p:cSldViewPr snapToGrid="0">
      <p:cViewPr>
        <p:scale>
          <a:sx n="75" d="100"/>
          <a:sy n="75" d="100"/>
        </p:scale>
        <p:origin x="2580" y="-576"/>
      </p:cViewPr>
      <p:guideLst>
        <p:guide orient="horz" pos="1850"/>
        <p:guide pos="1081"/>
        <p:guide pos="1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04" cy="465341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0159" y="1"/>
            <a:ext cx="3038604" cy="465341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E7031BB5-BDD3-442F-9091-B06A0A94A4DE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397125" y="1162050"/>
            <a:ext cx="221615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0714" y="4473513"/>
            <a:ext cx="5608975" cy="3660281"/>
          </a:xfrm>
          <a:prstGeom prst="rect">
            <a:avLst/>
          </a:prstGeom>
        </p:spPr>
        <p:txBody>
          <a:bodyPr vert="horz" lIns="91429" tIns="45714" rIns="91429" bIns="4571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831059"/>
            <a:ext cx="3038604" cy="465341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0159" y="8831059"/>
            <a:ext cx="3038604" cy="465341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85375C75-5006-4EA8-9059-32CBB0B0D2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583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75C75-5006-4EA8-9059-32CBB0B0D21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969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B10D-9B39-47EE-A536-23C4838B9764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3756-C699-458C-94EC-BC7E95612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290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B10D-9B39-47EE-A536-23C4838B9764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3756-C699-458C-94EC-BC7E95612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694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B10D-9B39-47EE-A536-23C4838B9764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3756-C699-458C-94EC-BC7E95612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495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B10D-9B39-47EE-A536-23C4838B9764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3756-C699-458C-94EC-BC7E95612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556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B10D-9B39-47EE-A536-23C4838B9764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3756-C699-458C-94EC-BC7E95612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222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B10D-9B39-47EE-A536-23C4838B9764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3756-C699-458C-94EC-BC7E95612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732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B10D-9B39-47EE-A536-23C4838B9764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3756-C699-458C-94EC-BC7E95612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452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B10D-9B39-47EE-A536-23C4838B9764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3756-C699-458C-94EC-BC7E95612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847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B10D-9B39-47EE-A536-23C4838B9764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3756-C699-458C-94EC-BC7E95612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035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B10D-9B39-47EE-A536-23C4838B9764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3756-C699-458C-94EC-BC7E95612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462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B10D-9B39-47EE-A536-23C4838B9764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3756-C699-458C-94EC-BC7E95612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922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9B10D-9B39-47EE-A536-23C4838B9764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43756-C699-458C-94EC-BC7E95612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35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Relationship Id="rId14" Type="http://schemas.openxmlformats.org/officeDocument/2006/relationships/image" Target="../media/image1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/>
          <p:cNvGrpSpPr/>
          <p:nvPr/>
        </p:nvGrpSpPr>
        <p:grpSpPr>
          <a:xfrm>
            <a:off x="-1" y="9816018"/>
            <a:ext cx="7559676" cy="889132"/>
            <a:chOff x="-1" y="9816018"/>
            <a:chExt cx="7559676" cy="889132"/>
          </a:xfrm>
        </p:grpSpPr>
        <p:sp>
          <p:nvSpPr>
            <p:cNvPr id="52" name="Прямоугольник 47"/>
            <p:cNvSpPr/>
            <p:nvPr/>
          </p:nvSpPr>
          <p:spPr>
            <a:xfrm>
              <a:off x="-1" y="9816018"/>
              <a:ext cx="7559676" cy="8891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47"/>
            </a:p>
          </p:txBody>
        </p:sp>
        <p:sp>
          <p:nvSpPr>
            <p:cNvPr id="53" name="Прямоугольник 7"/>
            <p:cNvSpPr/>
            <p:nvPr/>
          </p:nvSpPr>
          <p:spPr>
            <a:xfrm rot="16200000">
              <a:off x="1822694" y="8755108"/>
              <a:ext cx="127348" cy="3772735"/>
            </a:xfrm>
            <a:prstGeom prst="rect">
              <a:avLst/>
            </a:prstGeom>
            <a:solidFill>
              <a:srgbClr val="AD0F0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47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0" name="Прямоугольник 8"/>
            <p:cNvSpPr/>
            <p:nvPr/>
          </p:nvSpPr>
          <p:spPr>
            <a:xfrm rot="16200000">
              <a:off x="5588746" y="8734221"/>
              <a:ext cx="127348" cy="3814510"/>
            </a:xfrm>
            <a:prstGeom prst="rect">
              <a:avLst/>
            </a:prstGeom>
            <a:solidFill>
              <a:srgbClr val="E206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47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43" name="Rectangle 10"/>
          <p:cNvSpPr/>
          <p:nvPr/>
        </p:nvSpPr>
        <p:spPr>
          <a:xfrm>
            <a:off x="-1" y="0"/>
            <a:ext cx="7559676" cy="932228"/>
          </a:xfrm>
          <a:prstGeom prst="rect">
            <a:avLst/>
          </a:prstGeom>
          <a:solidFill>
            <a:srgbClr val="004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7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8" name="Прямоугольник 60"/>
          <p:cNvSpPr/>
          <p:nvPr/>
        </p:nvSpPr>
        <p:spPr>
          <a:xfrm>
            <a:off x="5083510" y="1504335"/>
            <a:ext cx="184731" cy="3579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endParaRPr lang="ru-RU" sz="863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fontAlgn="b"/>
            <a:endParaRPr lang="ru-RU" sz="863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39" name="Group 429">
            <a:extLst>
              <a:ext uri="{FF2B5EF4-FFF2-40B4-BE49-F238E27FC236}">
                <a16:creationId xmlns:a16="http://schemas.microsoft.com/office/drawing/2014/main" xmlns="" id="{B6796496-AE79-4D33-ABAB-A2A65CA3E3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813086"/>
              </p:ext>
            </p:extLst>
          </p:nvPr>
        </p:nvGraphicFramePr>
        <p:xfrm>
          <a:off x="168275" y="1384025"/>
          <a:ext cx="3749510" cy="3308166"/>
        </p:xfrm>
        <a:graphic>
          <a:graphicData uri="http://schemas.openxmlformats.org/drawingml/2006/table">
            <a:tbl>
              <a:tblPr/>
              <a:tblGrid>
                <a:gridCol w="1612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3709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2379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</a:rPr>
                        <a:t>Собственник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90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</a:rPr>
                        <a:t>АО «Корпорация Альт»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43006330"/>
                  </a:ext>
                </a:extLst>
              </a:tr>
              <a:tr h="356437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</a:rPr>
                        <a:t>Описание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90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</a:rPr>
                        <a:t>Объект незавершенного строительства, офисное здание класса «В»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6437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</a:rPr>
                        <a:t>Транспортная доступность: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90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</a:rPr>
                        <a:t>Хорошая, 5 мин. пешком м. Площадь революции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99653057"/>
                  </a:ext>
                </a:extLst>
              </a:tr>
              <a:tr h="24006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Общая площадь</a:t>
                      </a:r>
                      <a:endParaRPr kumimoji="0" 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90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11 197,8 м</a:t>
                      </a:r>
                      <a:r>
                        <a:rPr kumimoji="0" lang="ru-RU" sz="9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2</a:t>
                      </a: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                                                        КН 77:01:0001010:2508</a:t>
                      </a:r>
                      <a:endParaRPr kumimoji="0" lang="ru-RU" sz="900" b="0" i="0" u="none" strike="noStrike" kern="1200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472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</a:rPr>
                        <a:t>Этажность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4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29474920"/>
                  </a:ext>
                </a:extLst>
              </a:tr>
              <a:tr h="22484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</a:rPr>
                        <a:t>Степень готовности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90%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63902868"/>
                  </a:ext>
                </a:extLst>
              </a:tr>
              <a:tr h="22484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900" u="none">
                          <a:solidFill>
                            <a:schemeClr val="tx1"/>
                          </a:solidFill>
                          <a:latin typeface="+mn-lt"/>
                          <a:ea typeface="Verdana" panose="020B0604030504040204" pitchFamily="34" charset="0"/>
                          <a:cs typeface="Verdana" pitchFamily="34" charset="0"/>
                        </a:rPr>
                        <a:t>Фундамент/перекрытия</a:t>
                      </a:r>
                      <a:endParaRPr kumimoji="0" 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Монолитные ж/б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2863949"/>
                  </a:ext>
                </a:extLst>
              </a:tr>
              <a:tr h="22484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900" u="none" dirty="0">
                          <a:solidFill>
                            <a:schemeClr val="tx1"/>
                          </a:solidFill>
                          <a:latin typeface="+mn-lt"/>
                          <a:ea typeface="Verdana" panose="020B0604030504040204" pitchFamily="34" charset="0"/>
                          <a:cs typeface="Verdana" pitchFamily="34" charset="0"/>
                        </a:rPr>
                        <a:t>Материал стен</a:t>
                      </a:r>
                      <a:endParaRPr kumimoji="0" 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ГСБ, кирпич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47534769"/>
                  </a:ext>
                </a:extLst>
              </a:tr>
              <a:tr h="22484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</a:rPr>
                        <a:t>Особенности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Объект требует достройки, </a:t>
                      </a:r>
                      <a:r>
                        <a:rPr kumimoji="0" lang="ru-RU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ремонтопригодное</a:t>
                      </a: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 состояние. Проектом предусмотрено строительство  офисного здания класса «В». Строительство осуществляется в рамках реконструкции МФК «</a:t>
                      </a:r>
                      <a:r>
                        <a:rPr kumimoji="0" lang="ru-RU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Чижевское</a:t>
                      </a: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 подворье» - срок </a:t>
                      </a:r>
                      <a:r>
                        <a:rPr kumimoji="0" lang="ru-RU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инвестпроекта</a:t>
                      </a: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 закончился 30.06.2018.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16171037"/>
                  </a:ext>
                </a:extLst>
              </a:tr>
            </a:tbl>
          </a:graphicData>
        </a:graphic>
      </p:graphicFrame>
      <p:graphicFrame>
        <p:nvGraphicFramePr>
          <p:cNvPr id="41" name="Group 429">
            <a:extLst>
              <a:ext uri="{FF2B5EF4-FFF2-40B4-BE49-F238E27FC236}">
                <a16:creationId xmlns:a16="http://schemas.microsoft.com/office/drawing/2014/main" xmlns="" id="{B6796496-AE79-4D33-ABAB-A2A65CA3E3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907737"/>
              </p:ext>
            </p:extLst>
          </p:nvPr>
        </p:nvGraphicFramePr>
        <p:xfrm>
          <a:off x="168275" y="5014744"/>
          <a:ext cx="3749510" cy="1463473"/>
        </p:xfrm>
        <a:graphic>
          <a:graphicData uri="http://schemas.openxmlformats.org/drawingml/2006/table">
            <a:tbl>
              <a:tblPr/>
              <a:tblGrid>
                <a:gridCol w="1612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3709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27816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</a:rPr>
                        <a:t>Собственник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90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</a:rPr>
                        <a:t>г. Москва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006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</a:rPr>
                        <a:t>Аренда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90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Не оформлена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63258506"/>
                  </a:ext>
                </a:extLst>
              </a:tr>
              <a:tr h="24006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Общая площадь </a:t>
                      </a: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</a:rPr>
                        <a:t> 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90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4 200 м</a:t>
                      </a:r>
                      <a:r>
                        <a:rPr kumimoji="0" lang="ru-RU" sz="9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2                             </a:t>
                      </a:r>
                    </a:p>
                    <a:p>
                      <a:pPr marL="0" marR="0" lvl="0" indent="0" algn="l" defTabSz="11890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КН 77:01:0001010:52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484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Категория земель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Земли населенных пунктов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6437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ВРИ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Для размещения объектов, характерных для населенных пунктов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29474920"/>
                  </a:ext>
                </a:extLst>
              </a:tr>
            </a:tbl>
          </a:graphicData>
        </a:graphic>
      </p:graphicFrame>
      <p:graphicFrame>
        <p:nvGraphicFramePr>
          <p:cNvPr id="42" name="Group 429">
            <a:extLst>
              <a:ext uri="{FF2B5EF4-FFF2-40B4-BE49-F238E27FC236}">
                <a16:creationId xmlns:a16="http://schemas.microsoft.com/office/drawing/2014/main" xmlns="" id="{B6796496-AE79-4D33-ABAB-A2A65CA3E3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100433"/>
              </p:ext>
            </p:extLst>
          </p:nvPr>
        </p:nvGraphicFramePr>
        <p:xfrm>
          <a:off x="168276" y="6837330"/>
          <a:ext cx="3749510" cy="377598"/>
        </p:xfrm>
        <a:graphic>
          <a:graphicData uri="http://schemas.openxmlformats.org/drawingml/2006/table">
            <a:tbl>
              <a:tblPr/>
              <a:tblGrid>
                <a:gridCol w="16014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480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7598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Инженерные коммуникации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90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Водопровод, электросети, канализация, отопление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46" name="Group 429">
            <a:extLst>
              <a:ext uri="{FF2B5EF4-FFF2-40B4-BE49-F238E27FC236}">
                <a16:creationId xmlns:a16="http://schemas.microsoft.com/office/drawing/2014/main" xmlns="" id="{B6796496-AE79-4D33-ABAB-A2A65CA3E3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846725"/>
              </p:ext>
            </p:extLst>
          </p:nvPr>
        </p:nvGraphicFramePr>
        <p:xfrm>
          <a:off x="168276" y="7559536"/>
          <a:ext cx="3749510" cy="367574"/>
        </p:xfrm>
        <a:graphic>
          <a:graphicData uri="http://schemas.openxmlformats.org/drawingml/2006/table">
            <a:tbl>
              <a:tblPr/>
              <a:tblGrid>
                <a:gridCol w="1612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370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2484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Арендный статус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90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Объект не эксплуатируется, в аренду не сдается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47" name="Group 429">
            <a:extLst>
              <a:ext uri="{FF2B5EF4-FFF2-40B4-BE49-F238E27FC236}">
                <a16:creationId xmlns:a16="http://schemas.microsoft.com/office/drawing/2014/main" xmlns="" id="{B6796496-AE79-4D33-ABAB-A2A65CA3E3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75556"/>
              </p:ext>
            </p:extLst>
          </p:nvPr>
        </p:nvGraphicFramePr>
        <p:xfrm>
          <a:off x="168275" y="8260450"/>
          <a:ext cx="3749510" cy="460828"/>
        </p:xfrm>
        <a:graphic>
          <a:graphicData uri="http://schemas.openxmlformats.org/drawingml/2006/table">
            <a:tbl>
              <a:tblPr/>
              <a:tblGrid>
                <a:gridCol w="1612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370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2484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Залогодатель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90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</a:rPr>
                        <a:t>АО «Корпорация Альт»</a:t>
                      </a:r>
                      <a:endParaRPr kumimoji="0" lang="ru-R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484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Залогодержатель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90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ПАО Банк ТРАСТ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78538357"/>
                  </a:ext>
                </a:extLst>
              </a:tr>
            </a:tbl>
          </a:graphicData>
        </a:graphic>
      </p:graphicFrame>
      <p:graphicFrame>
        <p:nvGraphicFramePr>
          <p:cNvPr id="48" name="Group 429">
            <a:extLst>
              <a:ext uri="{FF2B5EF4-FFF2-40B4-BE49-F238E27FC236}">
                <a16:creationId xmlns:a16="http://schemas.microsoft.com/office/drawing/2014/main" xmlns="" id="{B6796496-AE79-4D33-ABAB-A2A65CA3E3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448943"/>
              </p:ext>
            </p:extLst>
          </p:nvPr>
        </p:nvGraphicFramePr>
        <p:xfrm>
          <a:off x="182881" y="9060114"/>
          <a:ext cx="3734904" cy="460828"/>
        </p:xfrm>
        <a:graphic>
          <a:graphicData uri="http://schemas.openxmlformats.org/drawingml/2006/table">
            <a:tbl>
              <a:tblPr/>
              <a:tblGrid>
                <a:gridCol w="16170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178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2484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Цена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90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2 000 000 000</a:t>
                      </a:r>
                      <a:endParaRPr kumimoji="0" lang="ru-R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484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Структура сделки</a:t>
                      </a: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90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ДКПН 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(asset deal)</a:t>
                      </a:r>
                      <a:endParaRPr kumimoji="0" lang="ru-R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0" marR="97139" marT="46627" marB="4662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78538357"/>
                  </a:ext>
                </a:extLst>
              </a:tr>
            </a:tbl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182880" y="1101493"/>
            <a:ext cx="3518339" cy="274883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defTabSz="986912">
              <a:lnSpc>
                <a:spcPts val="1619"/>
              </a:lnSpc>
              <a:spcAft>
                <a:spcPts val="324"/>
              </a:spcAft>
              <a:buClr>
                <a:srgbClr val="FF0000"/>
              </a:buClr>
              <a:defRPr/>
            </a:pPr>
            <a:r>
              <a:rPr lang="ru-RU" sz="1079" b="1" dirty="0">
                <a:solidFill>
                  <a:srgbClr val="00446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Данные по ОНС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82880" y="4735381"/>
            <a:ext cx="2962282" cy="29751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defTabSz="986912">
              <a:lnSpc>
                <a:spcPts val="1619"/>
              </a:lnSpc>
              <a:spcAft>
                <a:spcPts val="324"/>
              </a:spcAft>
              <a:buClr>
                <a:srgbClr val="FF0000"/>
              </a:buClr>
              <a:defRPr/>
            </a:pPr>
            <a:r>
              <a:rPr lang="ru-RU" sz="1079" b="1" dirty="0">
                <a:solidFill>
                  <a:srgbClr val="00446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Данные по земельному участку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68275" y="6521297"/>
            <a:ext cx="2574528" cy="29751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defTabSz="986912">
              <a:lnSpc>
                <a:spcPts val="1619"/>
              </a:lnSpc>
              <a:spcAft>
                <a:spcPts val="324"/>
              </a:spcAft>
              <a:buClr>
                <a:srgbClr val="FF0000"/>
              </a:buClr>
              <a:defRPr/>
            </a:pPr>
            <a:r>
              <a:rPr lang="ru-RU" sz="1079" b="1" dirty="0">
                <a:solidFill>
                  <a:srgbClr val="00446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Технические характеристики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68275" y="7259215"/>
            <a:ext cx="1995906" cy="29751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defTabSz="986912">
              <a:lnSpc>
                <a:spcPts val="1619"/>
              </a:lnSpc>
              <a:spcAft>
                <a:spcPts val="324"/>
              </a:spcAft>
              <a:buClr>
                <a:srgbClr val="FF0000"/>
              </a:buClr>
              <a:defRPr/>
            </a:pPr>
            <a:r>
              <a:rPr lang="ru-RU" sz="1079" b="1" dirty="0">
                <a:solidFill>
                  <a:srgbClr val="00446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Текущий статус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82880" y="7968401"/>
            <a:ext cx="1995908" cy="29751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defTabSz="986912">
              <a:lnSpc>
                <a:spcPts val="1619"/>
              </a:lnSpc>
              <a:spcAft>
                <a:spcPts val="324"/>
              </a:spcAft>
              <a:buClr>
                <a:srgbClr val="FF0000"/>
              </a:buClr>
              <a:defRPr/>
            </a:pPr>
            <a:r>
              <a:rPr lang="ru-RU" sz="1079" b="1" dirty="0">
                <a:solidFill>
                  <a:srgbClr val="00446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Структура владения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82880" y="8762596"/>
            <a:ext cx="1966344" cy="29751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defTabSz="986912">
              <a:lnSpc>
                <a:spcPts val="1619"/>
              </a:lnSpc>
              <a:spcAft>
                <a:spcPts val="324"/>
              </a:spcAft>
              <a:buClr>
                <a:srgbClr val="FF0000"/>
              </a:buClr>
              <a:defRPr/>
            </a:pPr>
            <a:r>
              <a:rPr lang="ru-RU" sz="1079" b="1" dirty="0">
                <a:solidFill>
                  <a:srgbClr val="00446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Параметры сделки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51372" y="157782"/>
            <a:ext cx="2730268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48"/>
              </a:lnSpc>
            </a:pPr>
            <a:r>
              <a:rPr lang="ru-RU" sz="1727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ОНС, офисное здание класса «В» 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949771" y="234707"/>
            <a:ext cx="1536629" cy="49071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ru-RU" sz="863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Москва, ул. Никольская, вл. 8/1, стр. 5 </a:t>
            </a:r>
            <a:r>
              <a:rPr lang="en-US" sz="863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863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ru-RU" sz="863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72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5516" y="157781"/>
            <a:ext cx="1170697" cy="441641"/>
          </a:xfrm>
          <a:prstGeom prst="rect">
            <a:avLst/>
          </a:prstGeom>
        </p:spPr>
      </p:pic>
      <p:sp>
        <p:nvSpPr>
          <p:cNvPr id="97" name="TextBox 96"/>
          <p:cNvSpPr txBox="1"/>
          <p:nvPr/>
        </p:nvSpPr>
        <p:spPr>
          <a:xfrm>
            <a:off x="6461371" y="9816019"/>
            <a:ext cx="906576" cy="761782"/>
          </a:xfrm>
          <a:prstGeom prst="rect">
            <a:avLst/>
          </a:prstGeom>
          <a:noFill/>
        </p:spPr>
        <p:txBody>
          <a:bodyPr wrap="square" lIns="0" rtlCol="0" anchor="ctr" anchorCtr="0">
            <a:noAutofit/>
          </a:bodyPr>
          <a:lstStyle/>
          <a:p>
            <a:pPr algn="ctr"/>
            <a:r>
              <a:rPr lang="ru-RU" sz="1619" b="1" smtClean="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209</a:t>
            </a:r>
            <a:endParaRPr lang="ru-RU" sz="1619" b="1" dirty="0">
              <a:solidFill>
                <a:schemeClr val="tx1">
                  <a:lumMod val="50000"/>
                  <a:lumOff val="50000"/>
                </a:schemeClr>
              </a:solidFill>
              <a:ea typeface="Verdana" panose="020B060403050404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59322" y="9931819"/>
            <a:ext cx="3169677" cy="524616"/>
          </a:xfrm>
          <a:prstGeom prst="rect">
            <a:avLst/>
          </a:prstGeom>
          <a:noFill/>
        </p:spPr>
        <p:txBody>
          <a:bodyPr wrap="square" lIns="0" tIns="38856" rIns="77712" bIns="38856" numCol="2" rtlCol="0">
            <a:noAutofit/>
          </a:bodyPr>
          <a:lstStyle/>
          <a:p>
            <a:r>
              <a:rPr lang="ru-RU" sz="800" b="1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Контактная информация:</a:t>
            </a:r>
            <a:endParaRPr lang="en-US" sz="800" b="1">
              <a:solidFill>
                <a:schemeClr val="tx1">
                  <a:lumMod val="50000"/>
                  <a:lumOff val="50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r>
              <a:rPr lang="ru-RU" sz="80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+ 7 495-587-90-44 </a:t>
            </a:r>
          </a:p>
          <a:p>
            <a:r>
              <a:rPr lang="en-US" sz="80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E-mail: </a:t>
            </a:r>
            <a:r>
              <a:rPr lang="en-US" sz="80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dn@trust.ru</a:t>
            </a:r>
            <a:r>
              <a:rPr lang="ru-RU" sz="80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800">
              <a:solidFill>
                <a:schemeClr val="tx1">
                  <a:lumMod val="50000"/>
                  <a:lumOff val="50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800">
              <a:solidFill>
                <a:schemeClr val="tx1">
                  <a:lumMod val="50000"/>
                  <a:lumOff val="50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80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Адрес:</a:t>
            </a:r>
            <a:r>
              <a:rPr lang="en-US" sz="80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r>
              <a:rPr lang="ru-RU" sz="80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Известковый переулок, 3</a:t>
            </a:r>
            <a:r>
              <a:rPr lang="en-US" sz="80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, </a:t>
            </a:r>
            <a:br>
              <a:rPr lang="en-US" sz="80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  <a:cs typeface="Arial" pitchFamily="34" charset="0"/>
              </a:rPr>
            </a:br>
            <a:r>
              <a:rPr lang="en-US" sz="80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1</a:t>
            </a:r>
            <a:r>
              <a:rPr lang="ru-RU" sz="80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09004</a:t>
            </a:r>
            <a:r>
              <a:rPr lang="en-US" sz="80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, </a:t>
            </a:r>
            <a:r>
              <a:rPr lang="ru-RU" sz="80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Москва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791A5E98-412A-FC45-935C-778AB6560D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4789" y="3447382"/>
            <a:ext cx="3604886" cy="27209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44FA4DA-48C8-F54A-B198-DE376992375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320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771" y="932228"/>
            <a:ext cx="3609904" cy="2515154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xmlns="" id="{EB7B60CE-7B67-084C-A089-FB15DE19EA9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5854377" y="1449064"/>
            <a:ext cx="489896" cy="489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9132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2056</TotalTime>
  <Words>207</Words>
  <Application>Microsoft Office PowerPoint</Application>
  <PresentationFormat>Произвольный</PresentationFormat>
  <Paragraphs>57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Якушкин Александр Викторович</dc:creator>
  <cp:lastModifiedBy>Солдатов Дмитрий Алексеевич</cp:lastModifiedBy>
  <cp:revision>224</cp:revision>
  <cp:lastPrinted>2020-01-30T16:51:56Z</cp:lastPrinted>
  <dcterms:created xsi:type="dcterms:W3CDTF">2020-01-10T09:54:38Z</dcterms:created>
  <dcterms:modified xsi:type="dcterms:W3CDTF">2021-09-02T13:03:29Z</dcterms:modified>
</cp:coreProperties>
</file>